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506" r:id="rId13"/>
    <p:sldId id="268" r:id="rId14"/>
    <p:sldId id="269" r:id="rId15"/>
    <p:sldId id="270" r:id="rId16"/>
    <p:sldId id="272" r:id="rId17"/>
    <p:sldId id="276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MS PGothic" panose="020B0600070205080204" pitchFamily="34" charset="-128"/>
      <p:regular r:id="rId23"/>
    </p:embeddedFont>
  </p:embeddedFont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11"/>
    <a:srgbClr val="D60000"/>
    <a:srgbClr val="E2382A"/>
    <a:srgbClr val="FF0000"/>
    <a:srgbClr val="CC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404" autoAdjust="0"/>
  </p:normalViewPr>
  <p:slideViewPr>
    <p:cSldViewPr snapToGrid="0" snapToObjects="1" showGuides="1">
      <p:cViewPr varScale="1">
        <p:scale>
          <a:sx n="67" d="100"/>
          <a:sy n="67" d="100"/>
        </p:scale>
        <p:origin x="54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3EB8-26BB-4D11-9FC5-3C008AC5FD71}" type="datetimeFigureOut">
              <a:rPr lang="de-DE" smtClean="0"/>
              <a:t>12.05.2026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BCEF6-C07C-42F9-ADDF-C7F041DE1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04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Einbeziehung/Teilhabe Gesellschaft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BCEF6-C07C-42F9-ADDF-C7F041DE151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59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BCEF6-C07C-42F9-ADDF-C7F041DE151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37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90642-A40F-40E1-9AFC-2DB90DF296C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01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BremenMarktplatz-220910-IW2_0005_kle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28"/>
          <p:cNvSpPr/>
          <p:nvPr userDrawn="1"/>
        </p:nvSpPr>
        <p:spPr>
          <a:xfrm>
            <a:off x="2256368" y="1927225"/>
            <a:ext cx="9935633" cy="3125788"/>
          </a:xfrm>
          <a:prstGeom prst="rect">
            <a:avLst/>
          </a:prstGeom>
          <a:solidFill>
            <a:srgbClr val="D90011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91200" y="2404801"/>
            <a:ext cx="935574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36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/>
              <a:t>HIER STEHT EINE HEADLINE</a:t>
            </a: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00800" y="3081601"/>
            <a:ext cx="9355744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6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UND HIER EINE SUBHEADLINE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5503852-5399-E62C-6282-4A2CA7ADB6EA}"/>
              </a:ext>
            </a:extLst>
          </p:cNvPr>
          <p:cNvSpPr/>
          <p:nvPr userDrawn="1"/>
        </p:nvSpPr>
        <p:spPr>
          <a:xfrm>
            <a:off x="5587826" y="5083481"/>
            <a:ext cx="6705774" cy="1038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075804-47AF-42A9-FF22-8F8CEC9ADA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8" y="5083482"/>
            <a:ext cx="3599372" cy="10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CF3E0B-DE07-0FE9-A6BC-5B6CE8A11D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943658" y="5349539"/>
            <a:ext cx="3158429" cy="4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8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28"/>
          <p:cNvSpPr/>
          <p:nvPr userDrawn="1"/>
        </p:nvSpPr>
        <p:spPr>
          <a:xfrm>
            <a:off x="2256368" y="5108575"/>
            <a:ext cx="9935633" cy="86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8" name="Rechteck 28"/>
          <p:cNvSpPr/>
          <p:nvPr userDrawn="1"/>
        </p:nvSpPr>
        <p:spPr>
          <a:xfrm>
            <a:off x="2256368" y="1917700"/>
            <a:ext cx="9935633" cy="3125788"/>
          </a:xfrm>
          <a:prstGeom prst="rect">
            <a:avLst/>
          </a:prstGeom>
          <a:solidFill>
            <a:srgbClr val="D90011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91200" y="2404801"/>
            <a:ext cx="935574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cap="all" normalizeH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HIER STEHT EINE Zwischenüberschrift</a:t>
            </a:r>
          </a:p>
        </p:txBody>
      </p:sp>
    </p:spTree>
    <p:extLst>
      <p:ext uri="{BB962C8B-B14F-4D97-AF65-F5344CB8AC3E}">
        <p14:creationId xmlns:p14="http://schemas.microsoft.com/office/powerpoint/2010/main" val="261312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9A2DDFB1-7A2A-1DD1-B543-B524D7AC7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222" y="433428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85044504-07AC-683F-88E6-34FEB4573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386" y="1249132"/>
            <a:ext cx="9436529" cy="13665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altLang="de-DE" dirty="0"/>
              <a:t>Begrüßung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altLang="de-DE" dirty="0"/>
              <a:t>TOP A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altLang="de-DE" dirty="0"/>
              <a:t>TOP X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altLang="de-DE" dirty="0"/>
              <a:t>TOP 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790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9600" y="424800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0001" y="1298075"/>
            <a:ext cx="11375999" cy="31208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marR="0" indent="-28575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>
              <a:defRPr sz="2000"/>
            </a:lvl3pPr>
            <a:lvl4pPr>
              <a:buFont typeface="Arial" panose="020B0604020202020204" pitchFamily="34" charset="0"/>
              <a:buChar char="•"/>
              <a:defRPr sz="2000"/>
            </a:lvl4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dirty="0"/>
              <a:t>Dies ist ein </a:t>
            </a:r>
            <a:r>
              <a:rPr lang="de-DE" altLang="de-DE" dirty="0" err="1"/>
              <a:t>Typoblindtext</a:t>
            </a:r>
            <a:r>
              <a:rPr lang="de-DE" altLang="de-DE" dirty="0"/>
              <a:t>. An ihm kann man sehen, ob alle Buchstaben da sind und wie sie aussehen. Manchmal benutzt man Worte wie </a:t>
            </a:r>
            <a:r>
              <a:rPr lang="de-DE" altLang="de-DE" dirty="0" err="1"/>
              <a:t>Hamburgefonts</a:t>
            </a:r>
            <a:r>
              <a:rPr lang="de-DE" altLang="de-DE" dirty="0"/>
              <a:t>, </a:t>
            </a:r>
            <a:r>
              <a:rPr lang="de-DE" altLang="de-DE" dirty="0" err="1"/>
              <a:t>Rafgenduks</a:t>
            </a:r>
            <a:r>
              <a:rPr lang="de-DE" altLang="de-DE" dirty="0"/>
              <a:t> oder </a:t>
            </a:r>
            <a:r>
              <a:rPr lang="de-DE" altLang="de-DE" dirty="0" err="1"/>
              <a:t>Handgloves</a:t>
            </a:r>
            <a:r>
              <a:rPr lang="de-DE" altLang="de-DE" dirty="0"/>
              <a:t>, um Schriften zu testen. Manchmal Sätze, die alle Buchstaben des Alphabets enthalten - man nennt diese Sätze »</a:t>
            </a:r>
            <a:r>
              <a:rPr lang="de-DE" altLang="de-DE" dirty="0" err="1"/>
              <a:t>Pangrams</a:t>
            </a:r>
            <a:r>
              <a:rPr lang="de-DE" altLang="de-DE" dirty="0"/>
              <a:t>«.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/>
              <a:t>Ebene 1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/>
              <a:t>Ebene 2</a:t>
            </a:r>
          </a:p>
          <a:p>
            <a:pPr marL="1143000" marR="0" lvl="2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/>
              <a:t>Ebene 3</a:t>
            </a:r>
          </a:p>
          <a:p>
            <a:pPr marL="1600200" marR="0" lvl="3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de-DE" dirty="0"/>
              <a:t>Ebene 4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09A0BE3F-316A-E186-243F-A5F42FB40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17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line und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1" y="1297566"/>
            <a:ext cx="1137599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b="1" dirty="0">
                <a:latin typeface="+mn-lt"/>
              </a:rPr>
              <a:t>Subheadline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9600" y="424800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0001" y="1663200"/>
            <a:ext cx="11375999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dirty="0"/>
              <a:t>Dies ist ein </a:t>
            </a:r>
            <a:r>
              <a:rPr lang="de-DE" altLang="de-DE" dirty="0" err="1"/>
              <a:t>Typoblindtext</a:t>
            </a:r>
            <a:r>
              <a:rPr lang="de-DE" altLang="de-DE" dirty="0"/>
              <a:t>. An ihm kann man sehen, ob alle Buchstaben da sind und wie sie aussehen. Manchmal benutzt man Worte wie </a:t>
            </a:r>
            <a:r>
              <a:rPr lang="de-DE" altLang="de-DE" dirty="0" err="1"/>
              <a:t>Hamburgefonts</a:t>
            </a:r>
            <a:r>
              <a:rPr lang="de-DE" altLang="de-DE" dirty="0"/>
              <a:t>, </a:t>
            </a:r>
            <a:r>
              <a:rPr lang="de-DE" altLang="de-DE" dirty="0" err="1"/>
              <a:t>Rafgenduks</a:t>
            </a:r>
            <a:r>
              <a:rPr lang="de-DE" altLang="de-DE" dirty="0"/>
              <a:t> oder </a:t>
            </a:r>
            <a:r>
              <a:rPr lang="de-DE" altLang="de-DE" dirty="0" err="1"/>
              <a:t>Handgloves</a:t>
            </a:r>
            <a:r>
              <a:rPr lang="de-DE" altLang="de-DE" dirty="0"/>
              <a:t>, um Schriften zu testen. Manchmal Sätze, die alle Buchstaben des Alphabets enthalten - man nennt diese Sätze »</a:t>
            </a:r>
            <a:r>
              <a:rPr lang="de-DE" altLang="de-DE" dirty="0" err="1"/>
              <a:t>Pangrams</a:t>
            </a:r>
            <a:r>
              <a:rPr lang="de-DE" altLang="de-DE" dirty="0"/>
              <a:t>«.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80001" y="3168000"/>
            <a:ext cx="56160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>
              <a:buClr>
                <a:srgbClr val="CC0A20"/>
              </a:buClr>
              <a:buFont typeface="Arial" panose="020B0604020202020204" pitchFamily="34" charset="0"/>
              <a:buChar char="•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240000" y="3168000"/>
            <a:ext cx="56160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>
              <a:buClr>
                <a:srgbClr val="CC0A20"/>
              </a:buClr>
              <a:buFont typeface="Arial" panose="020B0604020202020204" pitchFamily="34" charset="0"/>
              <a:buChar char="•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09A0BE3F-316A-E186-243F-A5F42FB40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01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1" y="1254436"/>
            <a:ext cx="11131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b="1" dirty="0">
                <a:latin typeface="+mn-lt"/>
              </a:rPr>
              <a:t>Subheadline</a:t>
            </a:r>
            <a:endParaRPr lang="de-DE" dirty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9600" y="424800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0001" y="1663200"/>
            <a:ext cx="11131154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dirty="0"/>
              <a:t>Dies ist ein </a:t>
            </a:r>
            <a:r>
              <a:rPr lang="de-DE" altLang="de-DE" dirty="0" err="1"/>
              <a:t>Typoblindtext</a:t>
            </a:r>
            <a:r>
              <a:rPr lang="de-DE" altLang="de-DE" dirty="0"/>
              <a:t>. An ihm kann man sehen, ob alle Buchstaben da sind und wie sie aussehen. Manchmal benutzt man Worte wie </a:t>
            </a:r>
            <a:r>
              <a:rPr lang="de-DE" altLang="de-DE" dirty="0" err="1"/>
              <a:t>Hamburgefonts</a:t>
            </a:r>
            <a:r>
              <a:rPr lang="de-DE" altLang="de-DE" dirty="0"/>
              <a:t>, </a:t>
            </a:r>
            <a:r>
              <a:rPr lang="de-DE" altLang="de-DE" dirty="0" err="1"/>
              <a:t>Rafgenduks</a:t>
            </a:r>
            <a:r>
              <a:rPr lang="de-DE" altLang="de-DE" dirty="0"/>
              <a:t> oder </a:t>
            </a:r>
            <a:r>
              <a:rPr lang="de-DE" altLang="de-DE" dirty="0" err="1"/>
              <a:t>Handgloves</a:t>
            </a:r>
            <a:r>
              <a:rPr lang="de-DE" altLang="de-DE" dirty="0"/>
              <a:t>, um Schriften zu testen. Manchmal Sätze, die alle Buchstaben des Alphabets enthalten - man nennt diese Sätze »</a:t>
            </a:r>
            <a:r>
              <a:rPr lang="de-DE" altLang="de-DE" dirty="0" err="1"/>
              <a:t>Pangrams</a:t>
            </a:r>
            <a:r>
              <a:rPr lang="de-DE" altLang="de-DE" dirty="0"/>
              <a:t>«.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02217" y="3436938"/>
            <a:ext cx="4972009" cy="22685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6570134" y="3436938"/>
            <a:ext cx="4972009" cy="22685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EB236A5-4B73-F86F-2972-CAA563BF4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58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9600" y="424800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1263992" y="1502701"/>
            <a:ext cx="9664016" cy="450016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5A90A53F-1016-FDA7-8C31-03793CE7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697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9600" y="424800"/>
            <a:ext cx="94365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800" b="1">
                <a:solidFill>
                  <a:srgbClr val="D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2800" b="1" dirty="0">
                <a:solidFill>
                  <a:srgbClr val="CC0A20"/>
                </a:solidFill>
              </a:rPr>
              <a:t>Hier steht eine Headline</a:t>
            </a:r>
            <a:endParaRPr lang="de-DE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09A0BE3F-316A-E186-243F-A5F42FB40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46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CBD3-1A3D-45F0-89D2-5180CE1EEFCB}" type="datetime1">
              <a:rPr lang="de-DE" smtClean="0"/>
              <a:t>12.05.2026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8A685-487A-4CF6-ACD5-C7D4C0DA8FF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9" r="28550" b="21760"/>
          <a:stretch/>
        </p:blipFill>
        <p:spPr>
          <a:xfrm>
            <a:off x="9168341" y="6107276"/>
            <a:ext cx="2976331" cy="504057"/>
          </a:xfrm>
          <a:prstGeom prst="rect">
            <a:avLst/>
          </a:prstGeom>
        </p:spPr>
      </p:pic>
      <p:pic>
        <p:nvPicPr>
          <p:cNvPr id="9" name="Picture 2" descr="Rechtsberatung im Quartier | Verbraucherzentrale Bremen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2"/>
          <a:stretch/>
        </p:blipFill>
        <p:spPr bwMode="auto">
          <a:xfrm>
            <a:off x="6576053" y="6145834"/>
            <a:ext cx="2657899" cy="4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0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gesundheit.bremen.de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soziales.bremen.de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hteck 9"/>
          <p:cNvSpPr>
            <a:spLocks noChangeArrowheads="1"/>
          </p:cNvSpPr>
          <p:nvPr userDrawn="1"/>
        </p:nvSpPr>
        <p:spPr bwMode="auto">
          <a:xfrm>
            <a:off x="10343677" y="6345970"/>
            <a:ext cx="1765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1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www.soziales.bremen.de</a:t>
            </a:r>
            <a:endParaRPr lang="de-DE" altLang="de-DE" sz="1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de-DE" altLang="de-DE" sz="1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www.gesundheit.bremen.de</a:t>
            </a:r>
            <a:endParaRPr lang="de-DE" altLang="de-DE" sz="1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9"/>
          <p:cNvCxnSpPr>
            <a:cxnSpLocks/>
          </p:cNvCxnSpPr>
          <p:nvPr userDrawn="1"/>
        </p:nvCxnSpPr>
        <p:spPr>
          <a:xfrm>
            <a:off x="0" y="1003300"/>
            <a:ext cx="9806517" cy="0"/>
          </a:xfrm>
          <a:prstGeom prst="line">
            <a:avLst/>
          </a:prstGeom>
          <a:ln w="38100">
            <a:solidFill>
              <a:srgbClr val="D900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480485" y="6281738"/>
            <a:ext cx="11711516" cy="0"/>
          </a:xfrm>
          <a:prstGeom prst="line">
            <a:avLst/>
          </a:prstGeom>
          <a:ln w="38100">
            <a:solidFill>
              <a:srgbClr val="D900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51A03-9013-E05E-2D70-F781E083F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3754" y="6380955"/>
            <a:ext cx="832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A6CD761-B7FD-4DD7-B182-D49F537231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C86D8C-9D74-2B21-EBE1-C9B3102CA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44" y="-1519"/>
            <a:ext cx="3410309" cy="9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03BD04-FC5B-5C1C-A7D9-A06B4F177784}"/>
              </a:ext>
            </a:extLst>
          </p:cNvPr>
          <p:cNvSpPr txBox="1"/>
          <p:nvPr userDrawn="1"/>
        </p:nvSpPr>
        <p:spPr>
          <a:xfrm>
            <a:off x="471859" y="6380955"/>
            <a:ext cx="1224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>
              <a:defRPr sz="11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/>
            <a:fld id="{6008A2FD-35E1-412B-9318-A5AA03CB6E0D}" type="datetime1">
              <a:rPr lang="de-DE" smtClean="0"/>
              <a:pPr lvl="0" algn="l"/>
              <a:t>12.05.2026</a:t>
            </a:fld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EC9F1-FA9D-44FE-7F9F-E6D988B380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/>
        </p:blipFill>
        <p:spPr bwMode="auto">
          <a:xfrm>
            <a:off x="9077778" y="253226"/>
            <a:ext cx="3077444" cy="47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93" r:id="rId3"/>
    <p:sldLayoutId id="2147483688" r:id="rId4"/>
    <p:sldLayoutId id="2147483696" r:id="rId5"/>
    <p:sldLayoutId id="2147483691" r:id="rId6"/>
    <p:sldLayoutId id="2147483692" r:id="rId7"/>
    <p:sldLayoutId id="2147483694" r:id="rId8"/>
    <p:sldLayoutId id="2147483697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ziales.bremen.de/SRO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595FD5-A896-4847-A598-E7577CCF6F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0800" y="2657871"/>
            <a:ext cx="9355744" cy="23329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„Inklusive Sozialräume aktiv gestalten - Sozialraumorientierung in der Eingliederungshilfe unterstützt durch die Etablierung von Budgetlösungen im Land Bremen“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14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4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Mai 2026</a:t>
            </a:r>
          </a:p>
        </p:txBody>
      </p:sp>
    </p:spTree>
    <p:extLst>
      <p:ext uri="{BB962C8B-B14F-4D97-AF65-F5344CB8AC3E}">
        <p14:creationId xmlns:p14="http://schemas.microsoft.com/office/powerpoint/2010/main" val="1159688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315A03-68B5-3A34-A3AA-41044148F4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Fakten Projekt des ASB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68E33C-C705-B710-2063-4896925FF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724085-730A-634D-FAE3-B61254A7FC9F}"/>
              </a:ext>
            </a:extLst>
          </p:cNvPr>
          <p:cNvSpPr txBox="1"/>
          <p:nvPr/>
        </p:nvSpPr>
        <p:spPr>
          <a:xfrm>
            <a:off x="489601" y="1035308"/>
            <a:ext cx="10797524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Laufzeit 2025 – 2028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Vier Leistungstypen im Budget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Ambulante Assistenz (ca. 147 Personen)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Besondere Wohnform (ca. 22 Personen)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Beschäftigungsorientierte soziale Teilhabe (ca. 32 Personen)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Tagesstätte, inklusive Beschäftigung (ca. 75 Personen)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Aktuelle Themen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Begleitung Umsetzung Fachkonzept – AG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Mit:Wirkung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Bürokratieabbau - Umgang Änderungsmitteilungen (HBG-Änderungen, etc.)</a:t>
            </a:r>
          </a:p>
        </p:txBody>
      </p:sp>
    </p:spTree>
    <p:extLst>
      <p:ext uri="{BB962C8B-B14F-4D97-AF65-F5344CB8AC3E}">
        <p14:creationId xmlns:p14="http://schemas.microsoft.com/office/powerpoint/2010/main" val="368523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BF7ED5-62CD-828D-AB11-5CF28208D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700" y="491475"/>
            <a:ext cx="9436529" cy="104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Budget als Finanzierungsvariante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1BD6BC1-470F-0A83-A57B-62987B5D3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7AD6AD-CFF4-A375-1B22-06933807D856}"/>
              </a:ext>
            </a:extLst>
          </p:cNvPr>
          <p:cNvSpPr txBox="1"/>
          <p:nvPr/>
        </p:nvSpPr>
        <p:spPr>
          <a:xfrm>
            <a:off x="609601" y="1085850"/>
            <a:ext cx="10477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742950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Warum ein Budget und keine klassischen Entgelte?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</a:pP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Einzelfallfinanzierung = Gesamtsamtentgelte steigen mit „Fällen“ und der Höhe der Unterstützungsbedarf 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Anreiz viele Fälle möglichst intensiv und lange zu bearbeiten </a:t>
            </a:r>
            <a:r>
              <a:rPr lang="de-DE" sz="100" dirty="0">
                <a:latin typeface="Arial" panose="020B0604020202020204" pitchFamily="34" charset="0"/>
                <a:cs typeface="Arial" panose="020B0604020202020204" pitchFamily="34" charset="0"/>
              </a:rPr>
              <a:t>(vgl. Fachlexikon der Sozialen Arbeit)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„Feilschen um Fälle bzw. Fachleistungsstunden“(Terheggen 2018)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legt Leistungserbringern eine Defizitorientierung bezüglich der Leistungsberechtigten nahe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fördert damit kein ressourcenorientiertes Arbeiten (vgl. Budde, Wolfgang/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Früchtel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Frank 2006)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es werden keine „verhinderten“ Fälle finanziert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Fehlanreiz zum Aufbau präventiver und niedrigschwelliger Angebote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Festschreibung einer eher starren Leistungserbringung (Normierung)</a:t>
            </a:r>
          </a:p>
        </p:txBody>
      </p:sp>
    </p:spTree>
    <p:extLst>
      <p:ext uri="{BB962C8B-B14F-4D97-AF65-F5344CB8AC3E}">
        <p14:creationId xmlns:p14="http://schemas.microsoft.com/office/powerpoint/2010/main" val="398075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2105436" y="1268761"/>
            <a:ext cx="802301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indent="-742950">
              <a:spcBef>
                <a:spcPts val="600"/>
              </a:spcBef>
              <a:spcAft>
                <a:spcPts val="1200"/>
              </a:spcAft>
            </a:pPr>
            <a:r>
              <a:rPr lang="de-DE" sz="2400" dirty="0">
                <a:cs typeface="Arial" panose="020B0604020202020204" pitchFamily="34" charset="0"/>
              </a:rPr>
              <a:t>Budget als Lösungsansatz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DE" sz="2200" u="sng" dirty="0"/>
              <a:t>Sozialraumbudget</a:t>
            </a:r>
            <a:br>
              <a:rPr lang="de-DE" sz="2400" b="1" dirty="0"/>
            </a:br>
            <a:r>
              <a:rPr lang="de-DE" sz="2200" dirty="0"/>
              <a:t>Leistungserbringer oder Leistungserbringerverbünde (Sozialraumträger) erhalten ein Budget für einen geografischen Raum (Sozialraum), mit dem vertraglich definierte Leistungen aller Leistungsberechtigten in diesem Raum abgedeckt werden müssen.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200" dirty="0"/>
              <a:t>-&gt; Leistungserbringer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2200" dirty="0"/>
              <a:t>Anreiz Aufbau präventiver und niedrigschwelliger Angebote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2200" dirty="0"/>
              <a:t>Anreiz ressourcenorientiert zu arbeiten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2200" dirty="0"/>
              <a:t>Freiheit Leistungen flexibel zu erbringen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200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524108" cy="778098"/>
          </a:xfrm>
        </p:spPr>
        <p:txBody>
          <a:bodyPr>
            <a:normAutofit/>
          </a:bodyPr>
          <a:lstStyle/>
          <a:p>
            <a:pPr lvl="0" algn="l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Umsetzung der Ziele durch Budgetlösungen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1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DDEB15-9939-1492-856C-BDF93B1E4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75" y="491475"/>
            <a:ext cx="9436529" cy="104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Budget als Finanzierungsvariante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3D622CD-CD07-1F6B-E546-E64591128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593ADC-2F97-F3C7-A61D-2C798B2FD8DF}"/>
              </a:ext>
            </a:extLst>
          </p:cNvPr>
          <p:cNvSpPr txBox="1"/>
          <p:nvPr/>
        </p:nvSpPr>
        <p:spPr>
          <a:xfrm>
            <a:off x="903154" y="1343025"/>
            <a:ext cx="960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742950">
              <a:spcBef>
                <a:spcPts val="1200"/>
              </a:spcBef>
              <a:spcAft>
                <a:spcPts val="1800"/>
              </a:spcAf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Aktueller Budgettyp in Bremen</a:t>
            </a:r>
          </a:p>
          <a:p>
            <a:pPr marL="108585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Singuläres Trägerbudget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Definierter Geldbetrag, den ein Leistungserbringer für ein „bestimmtes“ Leistungspaket erhält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Erster Leistungsanbieter seit 2025 im Budget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ASB Gesellschaft für Seelische Gesundheit mbH: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Besondere Wohnform, ambulante Wohnangebote und Angebote der Beschäftigung und Tagesstruktur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Öffnung für weitere Modellprojekte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Vorbereitung ab 2026 - Budgetvereinbarung ab 2027</a:t>
            </a:r>
          </a:p>
        </p:txBody>
      </p:sp>
    </p:spTree>
    <p:extLst>
      <p:ext uri="{BB962C8B-B14F-4D97-AF65-F5344CB8AC3E}">
        <p14:creationId xmlns:p14="http://schemas.microsoft.com/office/powerpoint/2010/main" val="3727059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A5EDF5-8A08-FD02-7E0D-56E2DEC6F0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650" y="491475"/>
            <a:ext cx="9436529" cy="104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Budget als Finanzierungsvariante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5DFF53-AC62-E472-A458-8B6B09CEF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644B05-10BE-56D3-6156-8265583728CF}"/>
              </a:ext>
            </a:extLst>
          </p:cNvPr>
          <p:cNvSpPr txBox="1"/>
          <p:nvPr/>
        </p:nvSpPr>
        <p:spPr>
          <a:xfrm>
            <a:off x="897801" y="1343814"/>
            <a:ext cx="848677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742950">
              <a:spcBef>
                <a:spcPts val="1200"/>
              </a:spcBef>
              <a:spcAft>
                <a:spcPts val="1800"/>
              </a:spcAf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Angedachter Budgettyp in Bremerhaven</a:t>
            </a:r>
          </a:p>
          <a:p>
            <a:pPr marL="10858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Sozialraumorientiertes Trägerbudget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Singuläres Trägerbudget für mehrere Leistungserbringer eines Sozialraums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Hieraus finanziert sich ein Budget für den Sozialraum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Mgl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 Koordination über die Sozialraumkonferenz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Leistungserbringer, die nicht Budgetnehmer sind, nehmen als beratende Mitglieder teil</a:t>
            </a:r>
          </a:p>
          <a:p>
            <a:pPr marL="1485900" lvl="2" indent="-342900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Einzelgespräche in 2025 mit fünf Leistungsanbieter.</a:t>
            </a:r>
            <a:b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Konkret in 2026 mit den Elbe Weser Welten.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5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359A53C-28B0-92C1-AEA9-F06C42336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600" y="424800"/>
            <a:ext cx="9436529" cy="1040285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Budgetvereinbarung</a:t>
            </a:r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4B1CCF-0DEA-9BDD-D845-79C4CEF64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CBCCA2-0BC6-B392-78F6-03C1846820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47094" y="1337380"/>
            <a:ext cx="10287656" cy="39395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1" indent="-74295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Grundlage</a:t>
            </a:r>
          </a:p>
          <a:p>
            <a:pPr marL="914400" marR="0" lvl="2" indent="-74295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§ 132 SGB IX Abweichende Zielvereinbarungen</a:t>
            </a:r>
          </a:p>
          <a:p>
            <a:pPr marL="857250" marR="0" lvl="2" indent="-457200" algn="l" defTabSz="4572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Leistungsträger und Träger der Leistungserbringer können Zielvereinbarungen zur Erprobung neuer und zur Weiterentwicklung der bestehenden Leistungs- und Finanzierungsstrukturen abschließen.</a:t>
            </a:r>
          </a:p>
          <a:p>
            <a:pPr marL="857250" marR="0" lvl="2" indent="-457200" algn="l" defTabSz="4572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Die individuellen Leistungsansprüche der Leistungsberechtigten bleiben unberührt.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82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8CE042-FD8E-B2D0-577D-09B643468F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Steuerung des Projekts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2683B0-0B7E-676E-B7B9-A7B1E667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9BFBC4-0FF1-8347-6375-00F4B0FDF095}"/>
              </a:ext>
            </a:extLst>
          </p:cNvPr>
          <p:cNvSpPr txBox="1"/>
          <p:nvPr/>
        </p:nvSpPr>
        <p:spPr>
          <a:xfrm>
            <a:off x="771525" y="1085850"/>
            <a:ext cx="372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742950">
              <a:spcBef>
                <a:spcPts val="1200"/>
              </a:spcBef>
              <a:spcAft>
                <a:spcPts val="1200"/>
              </a:spcAft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Ziel- und Maßnahmenplan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68ABBF-46D6-D614-B3D7-A4DC6F46130B}"/>
              </a:ext>
            </a:extLst>
          </p:cNvPr>
          <p:cNvSpPr txBox="1"/>
          <p:nvPr/>
        </p:nvSpPr>
        <p:spPr>
          <a:xfrm>
            <a:off x="771526" y="1725495"/>
            <a:ext cx="795337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Scorecard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als strategisches Steuerungsinstrument.</a:t>
            </a:r>
          </a:p>
          <a:p>
            <a:pPr>
              <a:spcBef>
                <a:spcPts val="1200"/>
              </a:spcBef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Gesamtplanung der anzustrebenden Ziele: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Definition von Zielen bezogen auf Vision,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Leistungsberechtigte, Leistungsträger,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Prozesse sowie Mitarbeiter:innen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Konkrete Planung der einzelnen Ziele: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Messgrößen, Zielwerte, Aktionen und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Verantwortliche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Ergebnisdokumentation für das Controlling</a:t>
            </a:r>
          </a:p>
        </p:txBody>
      </p:sp>
      <p:pic>
        <p:nvPicPr>
          <p:cNvPr id="5" name="Grafik 4" descr="Bild zeigt die Hauptkarte der Balanced Scorecard">
            <a:extLst>
              <a:ext uri="{FF2B5EF4-FFF2-40B4-BE49-F238E27FC236}">
                <a16:creationId xmlns:a16="http://schemas.microsoft.com/office/drawing/2014/main" id="{8EB5D689-13E7-09A0-8F3D-B61EA8502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2" t="14477" r="9731" b="6261"/>
          <a:stretch/>
        </p:blipFill>
        <p:spPr bwMode="auto">
          <a:xfrm>
            <a:off x="6915150" y="2344213"/>
            <a:ext cx="4743450" cy="3639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428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8CE042-FD8E-B2D0-577D-09B643468F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Steuerung des Projekts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2683B0-0B7E-676E-B7B9-A7B1E667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9BFBC4-0FF1-8347-6375-00F4B0FDF095}"/>
              </a:ext>
            </a:extLst>
          </p:cNvPr>
          <p:cNvSpPr txBox="1"/>
          <p:nvPr/>
        </p:nvSpPr>
        <p:spPr>
          <a:xfrm>
            <a:off x="771525" y="1085850"/>
            <a:ext cx="995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742950">
              <a:spcBef>
                <a:spcPts val="1200"/>
              </a:spcBef>
              <a:spcAft>
                <a:spcPts val="1200"/>
              </a:spcAft>
            </a:pPr>
            <a:r>
              <a:rPr lang="de-DE" sz="2400" dirty="0">
                <a:cs typeface="Arial" panose="020B0604020202020204" pitchFamily="34" charset="0"/>
              </a:rPr>
              <a:t>Controlling</a:t>
            </a:r>
          </a:p>
        </p:txBody>
      </p:sp>
      <p:pic>
        <p:nvPicPr>
          <p:cNvPr id="6" name="Grafik 5" descr="Controllingauszug mit den Spalten Leistungstyp, Aktenzeichen, Monat und Jahr, Hilfebedarfsgruppe, BOT, etc.">
            <a:extLst>
              <a:ext uri="{FF2B5EF4-FFF2-40B4-BE49-F238E27FC236}">
                <a16:creationId xmlns:a16="http://schemas.microsoft.com/office/drawing/2014/main" id="{F4AA89FD-9674-2F87-BC92-32FE136F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735019"/>
            <a:ext cx="11144250" cy="14513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68ABBF-46D6-D614-B3D7-A4DC6F46130B}"/>
              </a:ext>
            </a:extLst>
          </p:cNvPr>
          <p:cNvSpPr txBox="1"/>
          <p:nvPr/>
        </p:nvSpPr>
        <p:spPr>
          <a:xfrm>
            <a:off x="771525" y="3519212"/>
            <a:ext cx="105489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Leistungsvolumen wird kontinuierlich im Rahmen des vierteljährlichen Steuerungsgespräch erhoben und erörtert.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Dadurch Transparenz über das Leistungsgeschehen.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Einmal jährlich Abgleich des Budgetierten-Personals mit dem Ist-Personal.</a:t>
            </a:r>
          </a:p>
        </p:txBody>
      </p:sp>
    </p:spTree>
    <p:extLst>
      <p:ext uri="{BB962C8B-B14F-4D97-AF65-F5344CB8AC3E}">
        <p14:creationId xmlns:p14="http://schemas.microsoft.com/office/powerpoint/2010/main" val="328972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793C1D-6B5D-7F66-A219-DFF29A83D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Nächste Schritte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4CC108-27EA-6B91-593B-5997C3B6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F27BD8-6C12-4FED-EED2-F65BCF02FD09}"/>
              </a:ext>
            </a:extLst>
          </p:cNvPr>
          <p:cNvSpPr txBox="1"/>
          <p:nvPr/>
        </p:nvSpPr>
        <p:spPr>
          <a:xfrm>
            <a:off x="707301" y="1285875"/>
            <a:ext cx="9360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Auswertung der bisherigen Projektlaufzeit ASB und Bremerhaven und Erkenntnisse für die Zukunft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Fortführung der Einzelgespräche mit dem Martinsclub sowie den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Elbe Weser Welten hinsichtlich eines möglichen Projektstarts Anfang 2027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Durchführung eines Workshops mit der Interessensvertretung behinderter Menschen</a:t>
            </a:r>
          </a:p>
        </p:txBody>
      </p:sp>
    </p:spTree>
    <p:extLst>
      <p:ext uri="{BB962C8B-B14F-4D97-AF65-F5344CB8AC3E}">
        <p14:creationId xmlns:p14="http://schemas.microsoft.com/office/powerpoint/2010/main" val="144066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793C1D-6B5D-7F66-A219-DFF29A83D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Offene Punkte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4CC108-27EA-6B91-593B-5997C3B6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3C04E2-CAE6-48A7-06B3-75B167422FD1}"/>
              </a:ext>
            </a:extLst>
          </p:cNvPr>
          <p:cNvSpPr txBox="1"/>
          <p:nvPr/>
        </p:nvSpPr>
        <p:spPr>
          <a:xfrm>
            <a:off x="3870191" y="2721114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Bühne frei für</a:t>
            </a:r>
          </a:p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Fragen / Anmerkungen</a:t>
            </a:r>
          </a:p>
        </p:txBody>
      </p:sp>
    </p:spTree>
    <p:extLst>
      <p:ext uri="{BB962C8B-B14F-4D97-AF65-F5344CB8AC3E}">
        <p14:creationId xmlns:p14="http://schemas.microsoft.com/office/powerpoint/2010/main" val="153587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81857E-580B-5966-4ACA-C21137D6ED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1E3167-EC54-3E15-6533-ACD88DB1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001" y="1050425"/>
            <a:ext cx="11375999" cy="5021311"/>
          </a:xfrm>
        </p:spPr>
        <p:txBody>
          <a:bodyPr/>
          <a:lstStyle/>
          <a:p>
            <a:r>
              <a:rPr lang="de-DE" sz="2000" dirty="0"/>
              <a:t>Sozialraum im Fokus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UN-BRK sowie Bundesteilhabegesetz geben den Weg vor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Aus globalen Leitsätzen werden konkrete Leitziele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000" b="0" i="0" dirty="0">
                <a:effectLst/>
              </a:rPr>
              <a:t>Standortbestimmung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de-DE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Projektstruktur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Blick in die Praxis</a:t>
            </a:r>
          </a:p>
          <a:p>
            <a:pPr lvl="1"/>
            <a:r>
              <a:rPr lang="de-DE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Fakten zum Projekt des ASB</a:t>
            </a:r>
          </a:p>
          <a:p>
            <a:r>
              <a:rPr lang="de-DE" sz="2000" dirty="0"/>
              <a:t>Finanzierung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Budget als Finanzierungsvariante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Budgetvereinbarung und -kalkulation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Steuerung des Projekts</a:t>
            </a:r>
          </a:p>
          <a:p>
            <a:r>
              <a:rPr lang="de-DE" sz="2000" dirty="0"/>
              <a:t>Nächste Schritte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176FFA-4EAD-21AC-EDCC-BF7E8F575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919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4CC108-27EA-6B91-593B-5997C3B6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EEF4C91-8A99-5624-42F7-DD45C56A7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6A53034-1970-A8CB-5B48-0493D93773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85924" y="2551837"/>
            <a:ext cx="8810625" cy="14773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Vielen Dank!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Weitere Infos zum Projekt unter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  <a:hlinkClick r:id="rId2"/>
              </a:rPr>
              <a:t>www.soziales.bremen.de/SRO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0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36A9166-EB45-E6FF-9B27-3E837312FD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Sozialraum im Fokus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59B773-9076-8601-5667-AE2BA8151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4" name="Grafik 13" descr="§ 113 Leistungen zur Sozialen Teilhabe">
            <a:extLst>
              <a:ext uri="{FF2B5EF4-FFF2-40B4-BE49-F238E27FC236}">
                <a16:creationId xmlns:a16="http://schemas.microsoft.com/office/drawing/2014/main" id="{E33A8774-ED2B-1CB8-4900-449B01159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954" y="3290843"/>
            <a:ext cx="7003046" cy="2215409"/>
          </a:xfrm>
          <a:prstGeom prst="rect">
            <a:avLst/>
          </a:prstGeom>
        </p:spPr>
      </p:pic>
      <p:pic>
        <p:nvPicPr>
          <p:cNvPr id="8" name="Grafik 7" descr="Auszug aus der UN-BRK zu den Artikel 3 und 19">
            <a:extLst>
              <a:ext uri="{FF2B5EF4-FFF2-40B4-BE49-F238E27FC236}">
                <a16:creationId xmlns:a16="http://schemas.microsoft.com/office/drawing/2014/main" id="{FD9049CD-5901-C32D-CE3B-98B653743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8" y="1123910"/>
            <a:ext cx="5512590" cy="2928833"/>
          </a:xfrm>
          <a:prstGeom prst="rect">
            <a:avLst/>
          </a:prstGeom>
          <a:scene3d>
            <a:camera prst="orthographicFront">
              <a:rot lat="0" lon="600002" rev="0"/>
            </a:camera>
            <a:lightRig rig="threePt" dir="t"/>
          </a:scene3d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2A335B9-78B5-4D6B-AEF7-11F774F6B139}"/>
              </a:ext>
            </a:extLst>
          </p:cNvPr>
          <p:cNvSpPr txBox="1"/>
          <p:nvPr/>
        </p:nvSpPr>
        <p:spPr>
          <a:xfrm rot="989449">
            <a:off x="6406590" y="2053316"/>
            <a:ext cx="53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UN-BRK sowie Bundesteilhabegesetz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geben den Weg vor</a:t>
            </a:r>
          </a:p>
        </p:txBody>
      </p:sp>
    </p:spTree>
    <p:extLst>
      <p:ext uri="{BB962C8B-B14F-4D97-AF65-F5344CB8AC3E}">
        <p14:creationId xmlns:p14="http://schemas.microsoft.com/office/powerpoint/2010/main" val="164053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86289F6-64B4-464C-AB12-D5FAA537E0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Sozialraum im Fokus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592433-E2EF-8925-55A3-5F83717596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600" y="1864311"/>
            <a:ext cx="11375999" cy="1692771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b="1" dirty="0"/>
              <a:t>Blick nach Bremen:</a:t>
            </a:r>
            <a:br>
              <a:rPr lang="de-DE" sz="2000" b="1" dirty="0"/>
            </a:br>
            <a:endParaRPr lang="de-DE" sz="2000" b="1" dirty="0"/>
          </a:p>
          <a:p>
            <a:pPr marL="457200" lvl="1" indent="0" algn="ctr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Leitsätze Sozialraumorientierung sowie Leitziele für die Assistenzleistungen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konkretisieren Vorgaben der UN-BRK sowie des BTHG</a:t>
            </a:r>
            <a:endParaRPr lang="de-DE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78C576-926E-2C89-1507-C16E5C286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56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D4D735E-A5DF-11BC-585A-F50BE8C22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Sozialpolitische Strategie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2D8EA3-579B-468C-A248-341C551C1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Grafik 4" descr="Leitsätze Sozialraumorientierung Bremen">
            <a:extLst>
              <a:ext uri="{FF2B5EF4-FFF2-40B4-BE49-F238E27FC236}">
                <a16:creationId xmlns:a16="http://schemas.microsoft.com/office/drawing/2014/main" id="{439DD180-7CDA-7EB1-9FDE-8BC2BC7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196" y="1036818"/>
            <a:ext cx="6995607" cy="51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F12189-1C53-07DD-80E5-8520AC6BF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Sozialraum im Fokus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B31BC7-FBC1-FB96-F1AE-10A3663E2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 descr="Leitziele für die Assistenzleistungen im Land Bremen">
            <a:extLst>
              <a:ext uri="{FF2B5EF4-FFF2-40B4-BE49-F238E27FC236}">
                <a16:creationId xmlns:a16="http://schemas.microsoft.com/office/drawing/2014/main" id="{A9300910-9437-7517-395B-D0EA3CFF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15861">
            <a:off x="-13996" y="2291739"/>
            <a:ext cx="5551728" cy="920371"/>
          </a:xfrm>
          <a:prstGeom prst="rect">
            <a:avLst/>
          </a:prstGeom>
        </p:spPr>
      </p:pic>
      <p:pic>
        <p:nvPicPr>
          <p:cNvPr id="9" name="Grafik 8" descr="Leitziele zu Lebensentwurf, Wille, Paradigmenwechsel, personenzentrierter Assistenz sowie individuelle, vielfältige Lebensentwürfe">
            <a:extLst>
              <a:ext uri="{FF2B5EF4-FFF2-40B4-BE49-F238E27FC236}">
                <a16:creationId xmlns:a16="http://schemas.microsoft.com/office/drawing/2014/main" id="{1A6A49F2-96A7-724F-370D-7062B1BB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774" y="2166566"/>
            <a:ext cx="7168251" cy="38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6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9F12189-1C53-07DD-80E5-8520AC6BF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Sozialraum im Fokus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B31BC7-FBC1-FB96-F1AE-10A3663E2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Grafik 6" descr="Leitziele für die Assistenzleistungen ">
            <a:extLst>
              <a:ext uri="{FF2B5EF4-FFF2-40B4-BE49-F238E27FC236}">
                <a16:creationId xmlns:a16="http://schemas.microsoft.com/office/drawing/2014/main" id="{A9300910-9437-7517-395B-D0EA3CFF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15861">
            <a:off x="-13996" y="2291739"/>
            <a:ext cx="5551728" cy="920371"/>
          </a:xfrm>
          <a:prstGeom prst="rect">
            <a:avLst/>
          </a:prstGeom>
        </p:spPr>
      </p:pic>
      <p:pic>
        <p:nvPicPr>
          <p:cNvPr id="5" name="Grafik 4" descr="Fallunspezifische Arbeit im Sozialraum ist eine wesentliche Basis für inklusive Prozesse">
            <a:extLst>
              <a:ext uri="{FF2B5EF4-FFF2-40B4-BE49-F238E27FC236}">
                <a16:creationId xmlns:a16="http://schemas.microsoft.com/office/drawing/2014/main" id="{52FD1A02-17F5-F492-7AE2-E6025644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47" y="1764488"/>
            <a:ext cx="5963427" cy="41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n der Mitte ein roter Kreis&#10;&quot;Projektleitung Bremen Bremerhaven&quot;&#10;Von diesem gehen vier direkte Striche zu weiteren Kästchen ab sowie zwei Pfleile zu zwei weiteren Kästchen.&#10;&#10;Direkte Striche von der Projektleitung:&#10;- Behördeninterne AG Controlling/ Budget&#10;- Behördeninterne Steuerungsgruppe&#10;- Begleitung durch VK und weiteren Gästen, Begleitausschuss BTHG, etc.&#10;- Sozialraumkonferenz Bremerhaven&#10;&#10;Von der Sozialraumkonferenz Bremerhaven sowie direkt von der Projektleitung gehen Pfeile ab zu den jeweiligen &quot;Steuerungsggruppen Leistungsanbieter&quot;. Als Klarnamen steht der ASB unterhalb der Projektleitung Bremen.&#10;&#10;Losgelöst und ohne direkter Anbildung via Strich oder Pfeil gibt es die in grün gehaltenen Kästchen &#10;- Fortbildungen isab&#10;- Beratung Prof. Hinte" title="Schaubild zur Projektstruktur">
            <a:extLst>
              <a:ext uri="{FF2B5EF4-FFF2-40B4-BE49-F238E27FC236}">
                <a16:creationId xmlns:a16="http://schemas.microsoft.com/office/drawing/2014/main" id="{4EC76493-960F-1CBC-68B2-C769F7E2E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49" y="1043470"/>
            <a:ext cx="7918629" cy="519885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E30441-6238-D295-9C83-FE454FE06E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10402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Aktuelle Projektstruktur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6000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91AB84-64F2-C66A-1149-2B66311F4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60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781E97-EE21-7255-02B6-29F67A801F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600" y="424800"/>
            <a:ext cx="943652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Blick in die Praxis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932990-8EFD-4B8A-7B38-AD505E9A9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6CD761-B7FD-4DD7-B182-D49F5372317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 descr="Bild wurde im Rahmen der Schulung zum Fachkonzept aufgenommen und zeigt Teilnehmende">
            <a:extLst>
              <a:ext uri="{FF2B5EF4-FFF2-40B4-BE49-F238E27FC236}">
                <a16:creationId xmlns:a16="http://schemas.microsoft.com/office/drawing/2014/main" id="{A5C59AD4-5286-141E-9F17-C7A96DF2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5" y="1365665"/>
            <a:ext cx="3057525" cy="2293144"/>
          </a:xfrm>
          <a:prstGeom prst="rect">
            <a:avLst/>
          </a:prstGeom>
        </p:spPr>
      </p:pic>
      <p:pic>
        <p:nvPicPr>
          <p:cNvPr id="8" name="Grafik 7" descr="Bild wurde im Rahmen der Schulung der Interessensvertretung &quot;Leben wie ich will&quot; aufgenommen.">
            <a:extLst>
              <a:ext uri="{FF2B5EF4-FFF2-40B4-BE49-F238E27FC236}">
                <a16:creationId xmlns:a16="http://schemas.microsoft.com/office/drawing/2014/main" id="{80F70DD2-A09D-5AC7-352E-0E175E8A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5" y="1446208"/>
            <a:ext cx="3753930" cy="2216776"/>
          </a:xfrm>
          <a:prstGeom prst="rect">
            <a:avLst/>
          </a:prstGeom>
        </p:spPr>
      </p:pic>
      <p:pic>
        <p:nvPicPr>
          <p:cNvPr id="10" name="Grafik 9" descr="Bild wurde im Rahmen der Sozialraumkonferenz in Bremerhaven aufgenommen">
            <a:extLst>
              <a:ext uri="{FF2B5EF4-FFF2-40B4-BE49-F238E27FC236}">
                <a16:creationId xmlns:a16="http://schemas.microsoft.com/office/drawing/2014/main" id="{037C5C51-41E4-9B00-5507-1ED05AF1C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26112" y="1698920"/>
            <a:ext cx="3043370" cy="228252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9F2C75-786F-75DF-290D-AA73927E3F73}"/>
              </a:ext>
            </a:extLst>
          </p:cNvPr>
          <p:cNvSpPr txBox="1"/>
          <p:nvPr/>
        </p:nvSpPr>
        <p:spPr>
          <a:xfrm>
            <a:off x="201394" y="3747904"/>
            <a:ext cx="362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Fortbildung zum Fachkonzept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94C6B3-B093-DA8C-27BB-EE644B0E649F}"/>
              </a:ext>
            </a:extLst>
          </p:cNvPr>
          <p:cNvSpPr txBox="1"/>
          <p:nvPr/>
        </p:nvSpPr>
        <p:spPr>
          <a:xfrm>
            <a:off x="8165577" y="3745680"/>
            <a:ext cx="332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Workshop „Leben wie ich will“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0065D8-F31F-4546-4AA6-219B41D362CF}"/>
              </a:ext>
            </a:extLst>
          </p:cNvPr>
          <p:cNvSpPr txBox="1"/>
          <p:nvPr/>
        </p:nvSpPr>
        <p:spPr>
          <a:xfrm>
            <a:off x="4457158" y="1292319"/>
            <a:ext cx="2581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Sozialraumkonferenz</a:t>
            </a:r>
          </a:p>
        </p:txBody>
      </p:sp>
      <p:pic>
        <p:nvPicPr>
          <p:cNvPr id="1026" name="Picture 2" descr="Merschky Fachtag Modell 365°">
            <a:extLst>
              <a:ext uri="{FF2B5EF4-FFF2-40B4-BE49-F238E27FC236}">
                <a16:creationId xmlns:a16="http://schemas.microsoft.com/office/drawing/2014/main" id="{5C99AE06-CDF5-9EB8-9362-284FCB8F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69" y="4314579"/>
            <a:ext cx="2345042" cy="17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Foto zeigt die Teilnehmende an der Exkursion zu Stiftung Alsterdorf Hamburg">
            <a:extLst>
              <a:ext uri="{FF2B5EF4-FFF2-40B4-BE49-F238E27FC236}">
                <a16:creationId xmlns:a16="http://schemas.microsoft.com/office/drawing/2014/main" id="{68F9075C-F575-4C7E-1135-C642E86C0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482" y="4314579"/>
            <a:ext cx="2911705" cy="17587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6FBC65-0921-D7C7-4910-6568A7D02F59}"/>
              </a:ext>
            </a:extLst>
          </p:cNvPr>
          <p:cNvSpPr txBox="1"/>
          <p:nvPr/>
        </p:nvSpPr>
        <p:spPr>
          <a:xfrm>
            <a:off x="4343401" y="4686137"/>
            <a:ext cx="2809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Austausch mit anderen Budgetprojekten im Bundesgebiet</a:t>
            </a:r>
          </a:p>
        </p:txBody>
      </p:sp>
    </p:spTree>
    <p:extLst>
      <p:ext uri="{BB962C8B-B14F-4D97-AF65-F5344CB8AC3E}">
        <p14:creationId xmlns:p14="http://schemas.microsoft.com/office/powerpoint/2010/main" val="1171102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FHB">
      <a:dk1>
        <a:sysClr val="windowText" lastClr="000000"/>
      </a:dk1>
      <a:lt1>
        <a:sysClr val="window" lastClr="FFFFFF"/>
      </a:lt1>
      <a:dk2>
        <a:srgbClr val="C00000"/>
      </a:dk2>
      <a:lt2>
        <a:srgbClr val="F2F2F2"/>
      </a:lt2>
      <a:accent1>
        <a:srgbClr val="C00000"/>
      </a:accent1>
      <a:accent2>
        <a:srgbClr val="C0504D"/>
      </a:accent2>
      <a:accent3>
        <a:srgbClr val="9BBB59"/>
      </a:accent3>
      <a:accent4>
        <a:srgbClr val="5F497A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P.potx" id="{F138AE2B-CD2A-47B5-8AE3-ADCE3D432A61}" vid="{BD1472F2-E64D-46A5-A4BB-E020660F4F1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</Template>
  <TotalTime>0</TotalTime>
  <Words>683</Words>
  <Application>Microsoft Office PowerPoint</Application>
  <PresentationFormat>Breitbild</PresentationFormat>
  <Paragraphs>124</Paragraphs>
  <Slides>20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MS PGothic</vt:lpstr>
      <vt:lpstr>Symbol</vt:lpstr>
      <vt:lpstr>Arial</vt:lpstr>
      <vt:lpstr>Calibri</vt:lpstr>
      <vt:lpstr>Office-Design</vt:lpstr>
      <vt:lpstr>„Inklusive Sozialräume aktiv gestalten - Sozialraumorientierung in der Eingliederungshilfe unterstützt durch die Etablierung von Budgetlösungen im Land Bremen“  Mai 2026</vt:lpstr>
      <vt:lpstr>Gliederung</vt:lpstr>
      <vt:lpstr>Sozialraum im Fokus</vt:lpstr>
      <vt:lpstr>Sozialraum im Fokus</vt:lpstr>
      <vt:lpstr>Sozialpolitische Strategie</vt:lpstr>
      <vt:lpstr>Sozialraum im Fokus</vt:lpstr>
      <vt:lpstr>Sozialraum im Fokus</vt:lpstr>
      <vt:lpstr>Aktuelle Projektstruktur </vt:lpstr>
      <vt:lpstr>Blick in die Praxis</vt:lpstr>
      <vt:lpstr>Fakten Projekt des ASB</vt:lpstr>
      <vt:lpstr>Budget als Finanzierungsvariante </vt:lpstr>
      <vt:lpstr>Umsetzung der Ziele durch Budgetlösungen</vt:lpstr>
      <vt:lpstr>Budget als Finanzierungsvariante </vt:lpstr>
      <vt:lpstr>Budget als Finanzierungsvariante </vt:lpstr>
      <vt:lpstr>Grundlage § 132 SGB IX Abweichende Zielvereinbarungen Leistungsträger und Träger der Leistungserbringer können Zielvereinbarungen zur Erprobung neuer und zur Weiterentwicklung der bestehenden Leistungs- und Finanzierungsstrukturen abschließen. Die individuellen Leistungsansprüche der Leistungsberechtigten bleiben unberührt. </vt:lpstr>
      <vt:lpstr>Steuerung des Projekts</vt:lpstr>
      <vt:lpstr>Steuerung des Projekts</vt:lpstr>
      <vt:lpstr>Nächste Schritte</vt:lpstr>
      <vt:lpstr>Offene Punkte</vt:lpstr>
      <vt:lpstr>Vielen Dank!   Weitere Infos zum Projekt unter www.soziales.bremen.de/SRO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Baumann, Kai (Soziales)</dc:creator>
  <cp:lastModifiedBy>Baumann, Kai (Soziales)</cp:lastModifiedBy>
  <cp:revision>16</cp:revision>
  <dcterms:created xsi:type="dcterms:W3CDTF">2026-04-28T11:00:33Z</dcterms:created>
  <dcterms:modified xsi:type="dcterms:W3CDTF">2026-05-12T09:36:01Z</dcterms:modified>
</cp:coreProperties>
</file>